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dab7682ef0_3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dab7682ef0_3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ab7682ef0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ab7682ef0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dab7682ef0_2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dab7682ef0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dab7682ef0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dab7682ef0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dab7682ef0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dab7682ef0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/>
        </p:nvSpPr>
        <p:spPr>
          <a:xfrm>
            <a:off x="3466775" y="1484825"/>
            <a:ext cx="3751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chemeClr val="lt1"/>
                </a:solidFill>
              </a:rPr>
              <a:t>Proposta do Jogo - </a:t>
            </a:r>
            <a:endParaRPr b="1" sz="2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chemeClr val="lt1"/>
                </a:solidFill>
              </a:rPr>
              <a:t>Tente Não Jubilar!</a:t>
            </a:r>
            <a:endParaRPr b="1" sz="2800">
              <a:solidFill>
                <a:schemeClr val="lt1"/>
              </a:solidFill>
            </a:endParaRPr>
          </a:p>
        </p:txBody>
      </p:sp>
      <p:sp>
        <p:nvSpPr>
          <p:cNvPr id="229" name="Google Shape;229;p17"/>
          <p:cNvSpPr txBox="1"/>
          <p:nvPr/>
        </p:nvSpPr>
        <p:spPr>
          <a:xfrm>
            <a:off x="3519975" y="2593450"/>
            <a:ext cx="393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Gabriel Bonfim Silva de Moraes - 216111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Leandro Ponsano Corimbaba - 239084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2287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O Tente Não Jubilar é uma versão adaptada do Monopólio (Ou Banco Imobiliário) para o mundo universitário, em que o objetivo é acumular Créditos através de fazer aulas — o qual é traduzido no Monopólio como comprar propriedades —, e fazendo provas ao parar em casas adversárias — respectivo pagar o aluguel no Monopólio.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Boa sorte tentando sobreviver a UNICAMP!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1700" y="2994375"/>
            <a:ext cx="2946501" cy="196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3054675"/>
            <a:ext cx="1704050" cy="1702601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36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/>
          <p:nvPr/>
        </p:nvSpPr>
        <p:spPr>
          <a:xfrm>
            <a:off x="647750" y="1698350"/>
            <a:ext cx="2820300" cy="2817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6477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10506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4535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18564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22593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6622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30651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9"/>
          <p:cNvSpPr/>
          <p:nvPr/>
        </p:nvSpPr>
        <p:spPr>
          <a:xfrm rot="5400000">
            <a:off x="3065150" y="20999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9"/>
          <p:cNvSpPr/>
          <p:nvPr/>
        </p:nvSpPr>
        <p:spPr>
          <a:xfrm rot="5400000">
            <a:off x="3065150" y="25028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9"/>
          <p:cNvSpPr/>
          <p:nvPr/>
        </p:nvSpPr>
        <p:spPr>
          <a:xfrm rot="5400000">
            <a:off x="3065150" y="29057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9"/>
          <p:cNvSpPr/>
          <p:nvPr/>
        </p:nvSpPr>
        <p:spPr>
          <a:xfrm rot="5400000">
            <a:off x="3065150" y="33086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9"/>
          <p:cNvSpPr/>
          <p:nvPr/>
        </p:nvSpPr>
        <p:spPr>
          <a:xfrm rot="5400000">
            <a:off x="3065150" y="37115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9"/>
          <p:cNvSpPr/>
          <p:nvPr/>
        </p:nvSpPr>
        <p:spPr>
          <a:xfrm rot="5400000">
            <a:off x="30651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6477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10506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4535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18564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22593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26622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9"/>
          <p:cNvSpPr/>
          <p:nvPr/>
        </p:nvSpPr>
        <p:spPr>
          <a:xfrm rot="5400000">
            <a:off x="649100" y="1697000"/>
            <a:ext cx="402900" cy="4002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9"/>
          <p:cNvSpPr/>
          <p:nvPr/>
        </p:nvSpPr>
        <p:spPr>
          <a:xfrm rot="5400000">
            <a:off x="649100" y="20999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9"/>
          <p:cNvSpPr/>
          <p:nvPr/>
        </p:nvSpPr>
        <p:spPr>
          <a:xfrm rot="5400000">
            <a:off x="649100" y="25028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9"/>
          <p:cNvSpPr/>
          <p:nvPr/>
        </p:nvSpPr>
        <p:spPr>
          <a:xfrm rot="5400000">
            <a:off x="649100" y="29057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9"/>
          <p:cNvSpPr/>
          <p:nvPr/>
        </p:nvSpPr>
        <p:spPr>
          <a:xfrm rot="5400000">
            <a:off x="649100" y="33086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9"/>
          <p:cNvSpPr/>
          <p:nvPr/>
        </p:nvSpPr>
        <p:spPr>
          <a:xfrm rot="5400000">
            <a:off x="649100" y="37115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9"/>
          <p:cNvSpPr/>
          <p:nvPr/>
        </p:nvSpPr>
        <p:spPr>
          <a:xfrm rot="5400000">
            <a:off x="64910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9"/>
          <p:cNvSpPr txBox="1"/>
          <p:nvPr/>
        </p:nvSpPr>
        <p:spPr>
          <a:xfrm>
            <a:off x="894150" y="354625"/>
            <a:ext cx="73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19"/>
          <p:cNvSpPr txBox="1"/>
          <p:nvPr/>
        </p:nvSpPr>
        <p:spPr>
          <a:xfrm>
            <a:off x="1368050" y="401650"/>
            <a:ext cx="3474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chemeClr val="lt1"/>
                </a:solidFill>
              </a:rPr>
              <a:t>Interface e Regras</a:t>
            </a:r>
            <a:endParaRPr b="1" sz="2800">
              <a:solidFill>
                <a:schemeClr val="lt1"/>
              </a:solidFill>
            </a:endParaRPr>
          </a:p>
        </p:txBody>
      </p:sp>
      <p:sp>
        <p:nvSpPr>
          <p:cNvPr id="271" name="Google Shape;271;p19"/>
          <p:cNvSpPr txBox="1"/>
          <p:nvPr/>
        </p:nvSpPr>
        <p:spPr>
          <a:xfrm>
            <a:off x="3888050" y="1088800"/>
            <a:ext cx="4753800" cy="3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O tabuleiro é composto de 24 células. Os jogadores iniciam na casa (1, 1) e só podem ir em uma direção, percorrendo o tabuleiro em ciclos. A quantidade de casas percorridas será determinada ao jogar um dado de 6 faces.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Cada célula pode representar: 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Um Instituto;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Uma Empresa;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pt-BR">
                <a:solidFill>
                  <a:schemeClr val="lt1"/>
                </a:solidFill>
              </a:rPr>
              <a:t>Uma casa especial (Sorte ou Revés, detenção etc).</a:t>
            </a:r>
            <a:endParaRPr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</a:t>
            </a:r>
            <a:r>
              <a:rPr lang="pt-BR">
                <a:solidFill>
                  <a:schemeClr val="lt1"/>
                </a:solidFill>
              </a:rPr>
              <a:t>Cada Universitário começará com XXX créditos. Se ele perder todos seus créditos, será considerado jubilado e estará fora do jogo. O ganhador é o último participante restante, depois que todos os outros jubilarem. Se os jogadores decidirem encerrar a partida antes, vence aquele com mais créditos. 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19"/>
          <p:cNvSpPr txBox="1"/>
          <p:nvPr/>
        </p:nvSpPr>
        <p:spPr>
          <a:xfrm>
            <a:off x="1183725" y="1295450"/>
            <a:ext cx="76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</a:rPr>
              <a:t>Início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73" name="Google Shape;273;p19"/>
          <p:cNvSpPr/>
          <p:nvPr/>
        </p:nvSpPr>
        <p:spPr>
          <a:xfrm rot="10800000">
            <a:off x="852819" y="1476295"/>
            <a:ext cx="330900" cy="3093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4" name="Google Shape;274;p19"/>
          <p:cNvCxnSpPr/>
          <p:nvPr/>
        </p:nvCxnSpPr>
        <p:spPr>
          <a:xfrm>
            <a:off x="1252100" y="1896350"/>
            <a:ext cx="1611600" cy="1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5" name="Google Shape;275;p19"/>
          <p:cNvCxnSpPr/>
          <p:nvPr/>
        </p:nvCxnSpPr>
        <p:spPr>
          <a:xfrm>
            <a:off x="3262100" y="2346350"/>
            <a:ext cx="9000" cy="1518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6" name="Google Shape;276;p19"/>
          <p:cNvCxnSpPr/>
          <p:nvPr/>
        </p:nvCxnSpPr>
        <p:spPr>
          <a:xfrm flipH="1">
            <a:off x="1183800" y="4311500"/>
            <a:ext cx="1671600" cy="4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7" name="Google Shape;277;p19"/>
          <p:cNvCxnSpPr/>
          <p:nvPr/>
        </p:nvCxnSpPr>
        <p:spPr>
          <a:xfrm rot="10800000">
            <a:off x="841350" y="2300000"/>
            <a:ext cx="0" cy="1611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0"/>
          <p:cNvSpPr txBox="1"/>
          <p:nvPr>
            <p:ph type="title"/>
          </p:nvPr>
        </p:nvSpPr>
        <p:spPr>
          <a:xfrm>
            <a:off x="1297500" y="393750"/>
            <a:ext cx="7445700" cy="7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latin typeface="Arial"/>
                <a:ea typeface="Arial"/>
                <a:cs typeface="Arial"/>
                <a:sym typeface="Arial"/>
              </a:rPr>
              <a:t>Tipos de Célula - Herança/Polimorfismo</a:t>
            </a:r>
            <a:endParaRPr b="1"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0"/>
          <p:cNvSpPr/>
          <p:nvPr/>
        </p:nvSpPr>
        <p:spPr>
          <a:xfrm>
            <a:off x="3546650" y="1405025"/>
            <a:ext cx="1392600" cy="67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0"/>
          <p:cNvSpPr txBox="1"/>
          <p:nvPr/>
        </p:nvSpPr>
        <p:spPr>
          <a:xfrm>
            <a:off x="3546650" y="1059175"/>
            <a:ext cx="149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</a:rPr>
              <a:t>Classe Célula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85" name="Google Shape;285;p20"/>
          <p:cNvSpPr/>
          <p:nvPr/>
        </p:nvSpPr>
        <p:spPr>
          <a:xfrm>
            <a:off x="382000" y="3581200"/>
            <a:ext cx="1071600" cy="67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0"/>
          <p:cNvSpPr/>
          <p:nvPr/>
        </p:nvSpPr>
        <p:spPr>
          <a:xfrm>
            <a:off x="1855900" y="3581200"/>
            <a:ext cx="1071600" cy="67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0"/>
          <p:cNvSpPr/>
          <p:nvPr/>
        </p:nvSpPr>
        <p:spPr>
          <a:xfrm>
            <a:off x="3329800" y="3581200"/>
            <a:ext cx="1071600" cy="67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0"/>
          <p:cNvSpPr/>
          <p:nvPr/>
        </p:nvSpPr>
        <p:spPr>
          <a:xfrm>
            <a:off x="4883500" y="3581200"/>
            <a:ext cx="1071600" cy="67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0"/>
          <p:cNvSpPr/>
          <p:nvPr/>
        </p:nvSpPr>
        <p:spPr>
          <a:xfrm>
            <a:off x="6277600" y="3581200"/>
            <a:ext cx="1071600" cy="67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0"/>
          <p:cNvSpPr/>
          <p:nvPr/>
        </p:nvSpPr>
        <p:spPr>
          <a:xfrm>
            <a:off x="7671700" y="3581200"/>
            <a:ext cx="1071600" cy="67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1" name="Google Shape;291;p20"/>
          <p:cNvCxnSpPr>
            <a:stCxn id="283" idx="2"/>
            <a:endCxn id="285" idx="0"/>
          </p:cNvCxnSpPr>
          <p:nvPr/>
        </p:nvCxnSpPr>
        <p:spPr>
          <a:xfrm rot="5400000">
            <a:off x="1829300" y="1167575"/>
            <a:ext cx="1502100" cy="33252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" name="Google Shape;292;p20"/>
          <p:cNvCxnSpPr>
            <a:stCxn id="286" idx="0"/>
          </p:cNvCxnSpPr>
          <p:nvPr/>
        </p:nvCxnSpPr>
        <p:spPr>
          <a:xfrm rot="-5400000">
            <a:off x="2018500" y="3206200"/>
            <a:ext cx="748200" cy="1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0"/>
          <p:cNvCxnSpPr>
            <a:stCxn id="283" idx="2"/>
            <a:endCxn id="288" idx="0"/>
          </p:cNvCxnSpPr>
          <p:nvPr/>
        </p:nvCxnSpPr>
        <p:spPr>
          <a:xfrm flipH="1" rot="-5400000">
            <a:off x="4080050" y="2242025"/>
            <a:ext cx="1502100" cy="11763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20"/>
          <p:cNvCxnSpPr>
            <a:endCxn id="287" idx="0"/>
          </p:cNvCxnSpPr>
          <p:nvPr/>
        </p:nvCxnSpPr>
        <p:spPr>
          <a:xfrm rot="5400000">
            <a:off x="3303250" y="2641450"/>
            <a:ext cx="1502100" cy="377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20"/>
          <p:cNvCxnSpPr>
            <a:stCxn id="283" idx="2"/>
            <a:endCxn id="289" idx="0"/>
          </p:cNvCxnSpPr>
          <p:nvPr/>
        </p:nvCxnSpPr>
        <p:spPr>
          <a:xfrm flipH="1" rot="-5400000">
            <a:off x="4777100" y="1544975"/>
            <a:ext cx="1502100" cy="25704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20"/>
          <p:cNvCxnSpPr>
            <a:stCxn id="283" idx="2"/>
            <a:endCxn id="290" idx="0"/>
          </p:cNvCxnSpPr>
          <p:nvPr/>
        </p:nvCxnSpPr>
        <p:spPr>
          <a:xfrm flipH="1" rot="-5400000">
            <a:off x="5474150" y="847925"/>
            <a:ext cx="1502100" cy="39645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20"/>
          <p:cNvSpPr txBox="1"/>
          <p:nvPr/>
        </p:nvSpPr>
        <p:spPr>
          <a:xfrm>
            <a:off x="249025" y="4255300"/>
            <a:ext cx="149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lt1"/>
                </a:solidFill>
              </a:rPr>
              <a:t>Classe Início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298" name="Google Shape;298;p20"/>
          <p:cNvSpPr txBox="1"/>
          <p:nvPr/>
        </p:nvSpPr>
        <p:spPr>
          <a:xfrm>
            <a:off x="1650225" y="4255300"/>
            <a:ext cx="163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lt1"/>
                </a:solidFill>
              </a:rPr>
              <a:t>Classe Instituto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299" name="Google Shape;299;p20"/>
          <p:cNvSpPr txBox="1"/>
          <p:nvPr/>
        </p:nvSpPr>
        <p:spPr>
          <a:xfrm>
            <a:off x="3144613" y="4255300"/>
            <a:ext cx="1576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lt1"/>
                </a:solidFill>
              </a:rPr>
              <a:t>Classe Empresa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300" name="Google Shape;300;p20"/>
          <p:cNvSpPr txBox="1"/>
          <p:nvPr/>
        </p:nvSpPr>
        <p:spPr>
          <a:xfrm>
            <a:off x="4495575" y="4262950"/>
            <a:ext cx="1696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chemeClr val="lt1"/>
                </a:solidFill>
              </a:rPr>
              <a:t>Classe SorteOuRevés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301" name="Google Shape;301;p20"/>
          <p:cNvSpPr txBox="1"/>
          <p:nvPr/>
        </p:nvSpPr>
        <p:spPr>
          <a:xfrm>
            <a:off x="6117925" y="4255300"/>
            <a:ext cx="169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lt1"/>
                </a:solidFill>
              </a:rPr>
              <a:t>Classe Detenção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302" name="Google Shape;302;p20"/>
          <p:cNvSpPr txBox="1"/>
          <p:nvPr/>
        </p:nvSpPr>
        <p:spPr>
          <a:xfrm>
            <a:off x="7600725" y="4255300"/>
            <a:ext cx="149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chemeClr val="lt1"/>
                </a:solidFill>
              </a:rPr>
              <a:t>Classe Férias</a:t>
            </a:r>
            <a:endParaRPr b="1"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/>
          <p:nvPr/>
        </p:nvSpPr>
        <p:spPr>
          <a:xfrm>
            <a:off x="647750" y="1698350"/>
            <a:ext cx="2820300" cy="2817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1"/>
          <p:cNvSpPr/>
          <p:nvPr/>
        </p:nvSpPr>
        <p:spPr>
          <a:xfrm>
            <a:off x="6477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1"/>
          <p:cNvSpPr/>
          <p:nvPr/>
        </p:nvSpPr>
        <p:spPr>
          <a:xfrm>
            <a:off x="10506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1"/>
          <p:cNvSpPr/>
          <p:nvPr/>
        </p:nvSpPr>
        <p:spPr>
          <a:xfrm>
            <a:off x="14535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1"/>
          <p:cNvSpPr/>
          <p:nvPr/>
        </p:nvSpPr>
        <p:spPr>
          <a:xfrm>
            <a:off x="18564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1"/>
          <p:cNvSpPr/>
          <p:nvPr/>
        </p:nvSpPr>
        <p:spPr>
          <a:xfrm>
            <a:off x="22593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1"/>
          <p:cNvSpPr/>
          <p:nvPr/>
        </p:nvSpPr>
        <p:spPr>
          <a:xfrm>
            <a:off x="2662250" y="169835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1"/>
          <p:cNvSpPr/>
          <p:nvPr/>
        </p:nvSpPr>
        <p:spPr>
          <a:xfrm>
            <a:off x="3065150" y="1698350"/>
            <a:ext cx="402900" cy="400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1"/>
          <p:cNvSpPr/>
          <p:nvPr/>
        </p:nvSpPr>
        <p:spPr>
          <a:xfrm rot="5400000">
            <a:off x="3065150" y="20999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1"/>
          <p:cNvSpPr/>
          <p:nvPr/>
        </p:nvSpPr>
        <p:spPr>
          <a:xfrm rot="5400000">
            <a:off x="3065150" y="25028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1"/>
          <p:cNvSpPr/>
          <p:nvPr/>
        </p:nvSpPr>
        <p:spPr>
          <a:xfrm rot="5400000">
            <a:off x="3065150" y="29057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1"/>
          <p:cNvSpPr/>
          <p:nvPr/>
        </p:nvSpPr>
        <p:spPr>
          <a:xfrm rot="5400000">
            <a:off x="3065150" y="33086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1"/>
          <p:cNvSpPr/>
          <p:nvPr/>
        </p:nvSpPr>
        <p:spPr>
          <a:xfrm rot="5400000">
            <a:off x="3065150" y="37115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1"/>
          <p:cNvSpPr/>
          <p:nvPr/>
        </p:nvSpPr>
        <p:spPr>
          <a:xfrm rot="5400000">
            <a:off x="3065150" y="4114400"/>
            <a:ext cx="402900" cy="40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1"/>
          <p:cNvSpPr/>
          <p:nvPr/>
        </p:nvSpPr>
        <p:spPr>
          <a:xfrm>
            <a:off x="6477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1"/>
          <p:cNvSpPr/>
          <p:nvPr/>
        </p:nvSpPr>
        <p:spPr>
          <a:xfrm>
            <a:off x="10506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1"/>
          <p:cNvSpPr/>
          <p:nvPr/>
        </p:nvSpPr>
        <p:spPr>
          <a:xfrm>
            <a:off x="14535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1"/>
          <p:cNvSpPr/>
          <p:nvPr/>
        </p:nvSpPr>
        <p:spPr>
          <a:xfrm>
            <a:off x="18564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1"/>
          <p:cNvSpPr/>
          <p:nvPr/>
        </p:nvSpPr>
        <p:spPr>
          <a:xfrm>
            <a:off x="22593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1"/>
          <p:cNvSpPr/>
          <p:nvPr/>
        </p:nvSpPr>
        <p:spPr>
          <a:xfrm>
            <a:off x="266225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1"/>
          <p:cNvSpPr/>
          <p:nvPr/>
        </p:nvSpPr>
        <p:spPr>
          <a:xfrm rot="5400000">
            <a:off x="649100" y="1697000"/>
            <a:ext cx="402900" cy="4002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1"/>
          <p:cNvSpPr/>
          <p:nvPr/>
        </p:nvSpPr>
        <p:spPr>
          <a:xfrm rot="5400000">
            <a:off x="649100" y="20999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1"/>
          <p:cNvSpPr/>
          <p:nvPr/>
        </p:nvSpPr>
        <p:spPr>
          <a:xfrm rot="5400000">
            <a:off x="649100" y="25028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1"/>
          <p:cNvSpPr/>
          <p:nvPr/>
        </p:nvSpPr>
        <p:spPr>
          <a:xfrm rot="5400000">
            <a:off x="649100" y="29057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1"/>
          <p:cNvSpPr/>
          <p:nvPr/>
        </p:nvSpPr>
        <p:spPr>
          <a:xfrm rot="5400000">
            <a:off x="649100" y="33086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1"/>
          <p:cNvSpPr/>
          <p:nvPr/>
        </p:nvSpPr>
        <p:spPr>
          <a:xfrm rot="5400000">
            <a:off x="649100" y="37115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1"/>
          <p:cNvSpPr/>
          <p:nvPr/>
        </p:nvSpPr>
        <p:spPr>
          <a:xfrm rot="5400000">
            <a:off x="649100" y="4114400"/>
            <a:ext cx="402900" cy="40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1"/>
          <p:cNvSpPr txBox="1"/>
          <p:nvPr/>
        </p:nvSpPr>
        <p:spPr>
          <a:xfrm>
            <a:off x="894150" y="354625"/>
            <a:ext cx="73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21"/>
          <p:cNvSpPr txBox="1"/>
          <p:nvPr/>
        </p:nvSpPr>
        <p:spPr>
          <a:xfrm>
            <a:off x="1368050" y="401650"/>
            <a:ext cx="652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chemeClr val="lt1"/>
                </a:solidFill>
              </a:rPr>
              <a:t>Lógica de Funcionamento</a:t>
            </a:r>
            <a:endParaRPr b="1" sz="2800">
              <a:solidFill>
                <a:schemeClr val="lt1"/>
              </a:solidFill>
            </a:endParaRPr>
          </a:p>
        </p:txBody>
      </p:sp>
      <p:sp>
        <p:nvSpPr>
          <p:cNvPr id="336" name="Google Shape;336;p21"/>
          <p:cNvSpPr txBox="1"/>
          <p:nvPr/>
        </p:nvSpPr>
        <p:spPr>
          <a:xfrm>
            <a:off x="4065550" y="1363675"/>
            <a:ext cx="4753800" cy="37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 Casa de Instituto</a:t>
            </a:r>
            <a:r>
              <a:rPr lang="pt-BR">
                <a:solidFill>
                  <a:schemeClr val="lt1"/>
                </a:solidFill>
              </a:rPr>
              <a:t> sem dono: o jogador pode comprá-la.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Casa de Instituto com dono: terá que fazer uma prova - pagar ao proprietário uma quantidade de créditos específica da propriedade.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 Casa de Empresa: preço das ações da empresa multiplicado pelo número obtido no lançamento do dado.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 Casa Sorte ou Revés: situações diversas, que podem cobrar ou conceder créditos ao jogador, entre outros efeitos.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    Casa Trancamento e Férias: impedem o jogador de se mover.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7" name="Google Shape;337;p21"/>
          <p:cNvSpPr txBox="1"/>
          <p:nvPr/>
        </p:nvSpPr>
        <p:spPr>
          <a:xfrm>
            <a:off x="1183725" y="1295450"/>
            <a:ext cx="76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</a:rPr>
              <a:t>Início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38" name="Google Shape;338;p21"/>
          <p:cNvSpPr/>
          <p:nvPr/>
        </p:nvSpPr>
        <p:spPr>
          <a:xfrm rot="10800000">
            <a:off x="852819" y="1476295"/>
            <a:ext cx="330900" cy="3093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9" name="Google Shape;339;p21"/>
          <p:cNvCxnSpPr/>
          <p:nvPr/>
        </p:nvCxnSpPr>
        <p:spPr>
          <a:xfrm>
            <a:off x="1252100" y="1896350"/>
            <a:ext cx="1611600" cy="1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0" name="Google Shape;340;p21"/>
          <p:cNvCxnSpPr/>
          <p:nvPr/>
        </p:nvCxnSpPr>
        <p:spPr>
          <a:xfrm>
            <a:off x="3262100" y="2346350"/>
            <a:ext cx="9000" cy="1518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1" name="Google Shape;341;p21"/>
          <p:cNvCxnSpPr/>
          <p:nvPr/>
        </p:nvCxnSpPr>
        <p:spPr>
          <a:xfrm flipH="1">
            <a:off x="1183800" y="4311500"/>
            <a:ext cx="1671600" cy="4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2" name="Google Shape;342;p21"/>
          <p:cNvCxnSpPr/>
          <p:nvPr/>
        </p:nvCxnSpPr>
        <p:spPr>
          <a:xfrm rot="10800000">
            <a:off x="841350" y="2300000"/>
            <a:ext cx="0" cy="1611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3" name="Google Shape;343;p21"/>
          <p:cNvSpPr/>
          <p:nvPr/>
        </p:nvSpPr>
        <p:spPr>
          <a:xfrm rot="-5400000">
            <a:off x="3175500" y="4404000"/>
            <a:ext cx="376800" cy="345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21"/>
          <p:cNvSpPr txBox="1"/>
          <p:nvPr/>
        </p:nvSpPr>
        <p:spPr>
          <a:xfrm>
            <a:off x="3536850" y="4515950"/>
            <a:ext cx="133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</a:rPr>
              <a:t>Férias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45" name="Google Shape;345;p21"/>
          <p:cNvSpPr/>
          <p:nvPr/>
        </p:nvSpPr>
        <p:spPr>
          <a:xfrm rot="5400000">
            <a:off x="2974050" y="1455188"/>
            <a:ext cx="376800" cy="3459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1"/>
          <p:cNvSpPr txBox="1"/>
          <p:nvPr/>
        </p:nvSpPr>
        <p:spPr>
          <a:xfrm>
            <a:off x="1763750" y="1256700"/>
            <a:ext cx="139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</a:rPr>
              <a:t>Trancamento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2"/>
          <p:cNvSpPr txBox="1"/>
          <p:nvPr>
            <p:ph type="title"/>
          </p:nvPr>
        </p:nvSpPr>
        <p:spPr>
          <a:xfrm>
            <a:off x="361075" y="1924850"/>
            <a:ext cx="37887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Existem vários efeitos gerados por diferentes células extras que podem afetar o fluxo do jogo.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22"/>
          <p:cNvSpPr txBox="1"/>
          <p:nvPr>
            <p:ph idx="1" type="body"/>
          </p:nvPr>
        </p:nvSpPr>
        <p:spPr>
          <a:xfrm>
            <a:off x="5148627" y="420725"/>
            <a:ext cx="3513300" cy="40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-"/>
            </a:pPr>
            <a:r>
              <a:rPr lang="pt-BR" sz="1600">
                <a:latin typeface="Arial"/>
                <a:ea typeface="Arial"/>
                <a:cs typeface="Arial"/>
                <a:sym typeface="Arial"/>
              </a:rPr>
              <a:t>Trancamento</a:t>
            </a:r>
            <a:r>
              <a:rPr lang="pt-BR" sz="1600">
                <a:latin typeface="Arial"/>
                <a:ea typeface="Arial"/>
                <a:cs typeface="Arial"/>
                <a:sym typeface="Arial"/>
              </a:rPr>
              <a:t>: o jogador pode acabar caindo em uma casa e trancando uma matéria, assim atrasando os dois próximos turnos. Para sair deve pagar uma multa ou tirar uma dupla nos dados.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-"/>
            </a:pPr>
            <a:r>
              <a:rPr lang="pt-BR" sz="1600">
                <a:latin typeface="Arial"/>
                <a:ea typeface="Arial"/>
                <a:cs typeface="Arial"/>
                <a:sym typeface="Arial"/>
              </a:rPr>
              <a:t>Férias: na extrema célula inferior direita estão as férias, caso o jogador caia nessa célula ele passará um turno sem jogar;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2"/>
          <p:cNvSpPr txBox="1"/>
          <p:nvPr/>
        </p:nvSpPr>
        <p:spPr>
          <a:xfrm>
            <a:off x="1095175" y="24630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chemeClr val="lt1"/>
                </a:solidFill>
              </a:rPr>
              <a:t>Lógica de Funcionamento</a:t>
            </a:r>
            <a:endParaRPr b="1"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3"/>
          <p:cNvSpPr txBox="1"/>
          <p:nvPr>
            <p:ph idx="2" type="title"/>
          </p:nvPr>
        </p:nvSpPr>
        <p:spPr>
          <a:xfrm>
            <a:off x="622825" y="0"/>
            <a:ext cx="26418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latin typeface="Arial"/>
                <a:ea typeface="Arial"/>
                <a:cs typeface="Arial"/>
                <a:sym typeface="Arial"/>
              </a:rPr>
              <a:t>Fluxo de Comunicação</a:t>
            </a:r>
            <a:endParaRPr b="1" sz="2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3"/>
          <p:cNvSpPr/>
          <p:nvPr/>
        </p:nvSpPr>
        <p:spPr>
          <a:xfrm>
            <a:off x="2682625" y="2341375"/>
            <a:ext cx="1370700" cy="9240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Objeto Universitário</a:t>
            </a:r>
            <a:endParaRPr/>
          </a:p>
        </p:txBody>
      </p:sp>
      <p:sp>
        <p:nvSpPr>
          <p:cNvPr id="360" name="Google Shape;360;p23"/>
          <p:cNvSpPr/>
          <p:nvPr/>
        </p:nvSpPr>
        <p:spPr>
          <a:xfrm>
            <a:off x="622825" y="3458700"/>
            <a:ext cx="1370700" cy="9240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Objeto </a:t>
            </a:r>
            <a:r>
              <a:rPr lang="pt-BR"/>
              <a:t>Controle</a:t>
            </a:r>
            <a:endParaRPr/>
          </a:p>
        </p:txBody>
      </p:sp>
      <p:cxnSp>
        <p:nvCxnSpPr>
          <p:cNvPr id="361" name="Google Shape;361;p23"/>
          <p:cNvCxnSpPr>
            <a:stCxn id="360" idx="0"/>
            <a:endCxn id="359" idx="1"/>
          </p:cNvCxnSpPr>
          <p:nvPr/>
        </p:nvCxnSpPr>
        <p:spPr>
          <a:xfrm rot="-5400000">
            <a:off x="1667875" y="2443800"/>
            <a:ext cx="655200" cy="1374600"/>
          </a:xfrm>
          <a:prstGeom prst="curvedConnector2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2" name="Google Shape;362;p23"/>
          <p:cNvSpPr/>
          <p:nvPr/>
        </p:nvSpPr>
        <p:spPr>
          <a:xfrm>
            <a:off x="5692875" y="1244300"/>
            <a:ext cx="2080500" cy="1401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Objeto Tabuleiro</a:t>
            </a:r>
            <a:endParaRPr/>
          </a:p>
        </p:txBody>
      </p:sp>
      <p:cxnSp>
        <p:nvCxnSpPr>
          <p:cNvPr id="363" name="Google Shape;363;p23"/>
          <p:cNvCxnSpPr>
            <a:stCxn id="359" idx="0"/>
            <a:endCxn id="362" idx="1"/>
          </p:cNvCxnSpPr>
          <p:nvPr/>
        </p:nvCxnSpPr>
        <p:spPr>
          <a:xfrm rot="-5400000">
            <a:off x="4332325" y="980725"/>
            <a:ext cx="396300" cy="2325000"/>
          </a:xfrm>
          <a:prstGeom prst="curvedConnector2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4" name="Google Shape;364;p23"/>
          <p:cNvSpPr/>
          <p:nvPr/>
        </p:nvSpPr>
        <p:spPr>
          <a:xfrm>
            <a:off x="7434850" y="3660325"/>
            <a:ext cx="1370700" cy="9240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Objeto Célula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(Implementa a Interface Célula)</a:t>
            </a:r>
            <a:endParaRPr/>
          </a:p>
        </p:txBody>
      </p:sp>
      <p:cxnSp>
        <p:nvCxnSpPr>
          <p:cNvPr id="365" name="Google Shape;365;p23"/>
          <p:cNvCxnSpPr>
            <a:stCxn id="362" idx="3"/>
            <a:endCxn id="364" idx="0"/>
          </p:cNvCxnSpPr>
          <p:nvPr/>
        </p:nvCxnSpPr>
        <p:spPr>
          <a:xfrm>
            <a:off x="7773375" y="1944950"/>
            <a:ext cx="346800" cy="1715400"/>
          </a:xfrm>
          <a:prstGeom prst="curvedConnector2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6" name="Google Shape;366;p23"/>
          <p:cNvCxnSpPr>
            <a:stCxn id="364" idx="1"/>
            <a:endCxn id="359" idx="3"/>
          </p:cNvCxnSpPr>
          <p:nvPr/>
        </p:nvCxnSpPr>
        <p:spPr>
          <a:xfrm rot="10800000">
            <a:off x="4053250" y="2803525"/>
            <a:ext cx="3381600" cy="1318800"/>
          </a:xfrm>
          <a:prstGeom prst="curvedConnector3">
            <a:avLst>
              <a:gd fmla="val 49999" name="adj1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7" name="Google Shape;367;p23"/>
          <p:cNvSpPr txBox="1"/>
          <p:nvPr/>
        </p:nvSpPr>
        <p:spPr>
          <a:xfrm>
            <a:off x="990025" y="855925"/>
            <a:ext cx="3707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</a:rPr>
              <a:t>Na arquitetura do jogo, haverá dois ou três Objetos Universitários se comunicando com o Tabuleiro, o qual realizará o movimento e fará uma referência a o Objeto Célula alvo, causando um certo evento.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8" name="Google Shape;368;p23"/>
          <p:cNvSpPr/>
          <p:nvPr/>
        </p:nvSpPr>
        <p:spPr>
          <a:xfrm>
            <a:off x="3693925" y="3949200"/>
            <a:ext cx="1048500" cy="5205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Objeto Universitário</a:t>
            </a:r>
            <a:endParaRPr sz="1200"/>
          </a:p>
        </p:txBody>
      </p:sp>
      <p:cxnSp>
        <p:nvCxnSpPr>
          <p:cNvPr id="369" name="Google Shape;369;p23"/>
          <p:cNvCxnSpPr>
            <a:stCxn id="368" idx="3"/>
            <a:endCxn id="362" idx="2"/>
          </p:cNvCxnSpPr>
          <p:nvPr/>
        </p:nvCxnSpPr>
        <p:spPr>
          <a:xfrm flipH="1" rot="10800000">
            <a:off x="4742425" y="2645550"/>
            <a:ext cx="1990800" cy="1563900"/>
          </a:xfrm>
          <a:prstGeom prst="curvedConnector2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0" name="Google Shape;370;p23"/>
          <p:cNvCxnSpPr>
            <a:stCxn id="360" idx="3"/>
            <a:endCxn id="368" idx="1"/>
          </p:cNvCxnSpPr>
          <p:nvPr/>
        </p:nvCxnSpPr>
        <p:spPr>
          <a:xfrm>
            <a:off x="1993525" y="3920700"/>
            <a:ext cx="1700400" cy="2889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1" name="Google Shape;371;p23"/>
          <p:cNvCxnSpPr>
            <a:stCxn id="364" idx="2"/>
            <a:endCxn id="368" idx="2"/>
          </p:cNvCxnSpPr>
          <p:nvPr/>
        </p:nvCxnSpPr>
        <p:spPr>
          <a:xfrm flipH="1" rot="5400000">
            <a:off x="6111850" y="2575975"/>
            <a:ext cx="114600" cy="3902100"/>
          </a:xfrm>
          <a:prstGeom prst="curvedConnector3">
            <a:avLst>
              <a:gd fmla="val -207788" name="adj1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2" name="Google Shape;372;p23"/>
          <p:cNvSpPr txBox="1"/>
          <p:nvPr/>
        </p:nvSpPr>
        <p:spPr>
          <a:xfrm>
            <a:off x="5600100" y="349175"/>
            <a:ext cx="252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objeto Tabuleiro será responsável por rolar o dado e retornar a próxima posição.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4"/>
          <p:cNvSpPr txBox="1"/>
          <p:nvPr>
            <p:ph type="title"/>
          </p:nvPr>
        </p:nvSpPr>
        <p:spPr>
          <a:xfrm>
            <a:off x="361076" y="1924850"/>
            <a:ext cx="4137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Será utilizada uma interface gráfica (Swing) para representar o tabuleiro e as diversas opções do jogador ao pousar sua peça no instituto alvo.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24"/>
          <p:cNvSpPr txBox="1"/>
          <p:nvPr>
            <p:ph idx="1" type="body"/>
          </p:nvPr>
        </p:nvSpPr>
        <p:spPr>
          <a:xfrm>
            <a:off x="4879500" y="970400"/>
            <a:ext cx="39483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Arial"/>
                <a:ea typeface="Arial"/>
                <a:cs typeface="Arial"/>
                <a:sym typeface="Arial"/>
              </a:rPr>
              <a:t>Os programa requisitará o número dos jogadores através de um input do usuário, seguido dos respectivos nomes dos jogadores.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400">
                <a:latin typeface="Arial"/>
                <a:ea typeface="Arial"/>
                <a:cs typeface="Arial"/>
                <a:sym typeface="Arial"/>
              </a:rPr>
              <a:t>A ordem do turno é gerada aleatoriamente com uma jogada de dados.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400">
                <a:latin typeface="Arial"/>
                <a:ea typeface="Arial"/>
                <a:cs typeface="Arial"/>
                <a:sym typeface="Arial"/>
              </a:rPr>
              <a:t>O programa informará o valor gerado pelo dado e mostrará a versão final do tabuleiro, enfim revelando as diversas ações possíveis para o universitário.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2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latin typeface="Arial"/>
                <a:ea typeface="Arial"/>
                <a:cs typeface="Arial"/>
                <a:sym typeface="Arial"/>
              </a:rPr>
              <a:t>Lógica de Funcionamento</a:t>
            </a:r>
            <a:endParaRPr b="1" sz="2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